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8288000" cy="10287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94D40F-F9F4-412D-A8E6-64403018B395}" v="4" dt="2023-11-23T13:31:51.1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1" d="100"/>
          <a:sy n="61" d="100"/>
        </p:scale>
        <p:origin x="322" y="5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BHA SRI" userId="cb9fb199cdd24efa" providerId="LiveId" clId="{2094D40F-F9F4-412D-A8E6-64403018B395}"/>
    <pc:docChg chg="undo custSel modSld">
      <pc:chgData name="SUBHA SRI" userId="cb9fb199cdd24efa" providerId="LiveId" clId="{2094D40F-F9F4-412D-A8E6-64403018B395}" dt="2023-11-23T13:32:24.581" v="16" actId="255"/>
      <pc:docMkLst>
        <pc:docMk/>
      </pc:docMkLst>
      <pc:sldChg chg="addSp modSp mod">
        <pc:chgData name="SUBHA SRI" userId="cb9fb199cdd24efa" providerId="LiveId" clId="{2094D40F-F9F4-412D-A8E6-64403018B395}" dt="2023-11-23T13:32:24.581" v="16" actId="255"/>
        <pc:sldMkLst>
          <pc:docMk/>
          <pc:sldMk cId="0" sldId="261"/>
        </pc:sldMkLst>
        <pc:spChg chg="mod">
          <ac:chgData name="SUBHA SRI" userId="cb9fb199cdd24efa" providerId="LiveId" clId="{2094D40F-F9F4-412D-A8E6-64403018B395}" dt="2023-11-23T13:30:18.734" v="5" actId="1076"/>
          <ac:spMkLst>
            <pc:docMk/>
            <pc:sldMk cId="0" sldId="261"/>
            <ac:spMk id="3" creationId="{00000000-0000-0000-0000-000000000000}"/>
          </ac:spMkLst>
        </pc:spChg>
        <pc:spChg chg="add mod">
          <ac:chgData name="SUBHA SRI" userId="cb9fb199cdd24efa" providerId="LiveId" clId="{2094D40F-F9F4-412D-A8E6-64403018B395}" dt="2023-11-23T13:32:24.581" v="16" actId="255"/>
          <ac:spMkLst>
            <pc:docMk/>
            <pc:sldMk cId="0" sldId="261"/>
            <ac:spMk id="12" creationId="{C96DA423-FCB7-2A58-E611-1F7382844201}"/>
          </ac:spMkLst>
        </pc:spChg>
      </pc:sldChg>
    </pc:docChg>
  </pc:docChgLst>
</pc:chgInfo>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23.11.2023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570985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820376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70149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4080901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142125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531427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8378867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hyperlink" Target="https://github.com/subha-03/Jobsearch-App/tree/main/TASK5" TargetMode="External"/><Relationship Id="rId5" Type="http://schemas.openxmlformats.org/officeDocument/2006/relationships/image" Target="../media/image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56446"/>
            <a:ext cx="18288000" cy="10270434"/>
          </a:xfrm>
          <a:custGeom>
            <a:avLst/>
            <a:gdLst/>
            <a:ahLst/>
            <a:cxnLst/>
            <a:rect l="l" t="t" r="r" b="b"/>
            <a:pathLst>
              <a:path w="18288000" h="10270434">
                <a:moveTo>
                  <a:pt x="0" y="0"/>
                </a:moveTo>
                <a:lnTo>
                  <a:pt x="18288000" y="0"/>
                </a:lnTo>
                <a:lnTo>
                  <a:pt x="18288000" y="10270434"/>
                </a:lnTo>
                <a:lnTo>
                  <a:pt x="0" y="10270434"/>
                </a:lnTo>
                <a:lnTo>
                  <a:pt x="0" y="0"/>
                </a:lnTo>
                <a:close/>
              </a:path>
            </a:pathLst>
          </a:custGeom>
          <a:blipFill>
            <a:blip r:embed="rId3"/>
            <a:stretch>
              <a:fillRect b="-1"/>
            </a:stretch>
          </a:blipFill>
        </p:spPr>
        <p:txBody>
          <a:bodyPr/>
          <a:lstStyle/>
          <a:p>
            <a:endParaRPr lang="en-IN"/>
          </a:p>
        </p:txBody>
      </p:sp>
      <p:sp>
        <p:nvSpPr>
          <p:cNvPr id="3" name="TextBox 3"/>
          <p:cNvSpPr txBox="1"/>
          <p:nvPr/>
        </p:nvSpPr>
        <p:spPr>
          <a:xfrm>
            <a:off x="613188" y="4814776"/>
            <a:ext cx="7195994" cy="699294"/>
          </a:xfrm>
          <a:prstGeom prst="rect">
            <a:avLst/>
          </a:prstGeom>
        </p:spPr>
        <p:txBody>
          <a:bodyPr lIns="0" tIns="0" rIns="0" bIns="0" rtlCol="0" anchor="t">
            <a:spAutoFit/>
          </a:bodyPr>
          <a:lstStyle/>
          <a:p>
            <a:pPr algn="l">
              <a:lnSpc>
                <a:spcPts val="5759"/>
              </a:lnSpc>
            </a:pPr>
            <a:r>
              <a:rPr lang="en-US" sz="4800" dirty="0">
                <a:solidFill>
                  <a:srgbClr val="223669"/>
                </a:solidFill>
                <a:latin typeface="Public Sans Bold"/>
              </a:rPr>
              <a:t>Job Search Application</a:t>
            </a:r>
          </a:p>
        </p:txBody>
      </p:sp>
      <p:sp>
        <p:nvSpPr>
          <p:cNvPr id="4" name="TextBox 4"/>
          <p:cNvSpPr txBox="1"/>
          <p:nvPr/>
        </p:nvSpPr>
        <p:spPr>
          <a:xfrm>
            <a:off x="613232" y="6670831"/>
            <a:ext cx="7195950" cy="743793"/>
          </a:xfrm>
          <a:prstGeom prst="rect">
            <a:avLst/>
          </a:prstGeom>
        </p:spPr>
        <p:txBody>
          <a:bodyPr lIns="0" tIns="0" rIns="0" bIns="0" rtlCol="0" anchor="t">
            <a:spAutoFit/>
          </a:bodyPr>
          <a:lstStyle/>
          <a:p>
            <a:pPr algn="l">
              <a:lnSpc>
                <a:spcPts val="5759"/>
              </a:lnSpc>
            </a:pPr>
            <a:r>
              <a:rPr lang="en-US" sz="4800" dirty="0">
                <a:solidFill>
                  <a:srgbClr val="223669"/>
                </a:solidFill>
                <a:latin typeface="Public Sans Bold"/>
              </a:rPr>
              <a:t>Task - 5</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6988"/>
          </a:xfrm>
          <a:custGeom>
            <a:avLst/>
            <a:gdLst/>
            <a:ahLst/>
            <a:cxnLst/>
            <a:rect l="l" t="t" r="r" b="b"/>
            <a:pathLst>
              <a:path w="18288000" h="10286988">
                <a:moveTo>
                  <a:pt x="18288000" y="0"/>
                </a:moveTo>
                <a:lnTo>
                  <a:pt x="0" y="0"/>
                </a:lnTo>
                <a:lnTo>
                  <a:pt x="0" y="10286988"/>
                </a:lnTo>
                <a:lnTo>
                  <a:pt x="18288000" y="10286988"/>
                </a:lnTo>
                <a:lnTo>
                  <a:pt x="18288000" y="0"/>
                </a:lnTo>
                <a:close/>
              </a:path>
            </a:pathLst>
          </a:custGeom>
          <a:blipFill>
            <a:blip r:embed="rId3"/>
            <a:stretch>
              <a:fillRect r="-12499"/>
            </a:stretch>
          </a:blipFill>
        </p:spPr>
        <p:txBody>
          <a:bodyPr/>
          <a:lstStyle/>
          <a:p>
            <a:endParaRPr lang="en-IN"/>
          </a:p>
        </p:txBody>
      </p:sp>
      <p:sp>
        <p:nvSpPr>
          <p:cNvPr id="3" name="Freeform 3"/>
          <p:cNvSpPr/>
          <p:nvPr/>
        </p:nvSpPr>
        <p:spPr>
          <a:xfrm>
            <a:off x="0" y="-150379"/>
            <a:ext cx="18287980" cy="10296000"/>
          </a:xfrm>
          <a:custGeom>
            <a:avLst/>
            <a:gdLst/>
            <a:ahLst/>
            <a:cxnLst/>
            <a:rect l="l" t="t" r="r" b="b"/>
            <a:pathLst>
              <a:path w="18287980" h="10296000">
                <a:moveTo>
                  <a:pt x="0" y="0"/>
                </a:moveTo>
                <a:lnTo>
                  <a:pt x="18287980" y="0"/>
                </a:lnTo>
                <a:lnTo>
                  <a:pt x="18287980" y="10296000"/>
                </a:lnTo>
                <a:lnTo>
                  <a:pt x="0" y="10296000"/>
                </a:lnTo>
                <a:lnTo>
                  <a:pt x="0" y="0"/>
                </a:lnTo>
                <a:close/>
              </a:path>
            </a:pathLst>
          </a:custGeom>
          <a:blipFill>
            <a:blip r:embed="rId4"/>
            <a:stretch>
              <a:fillRect r="-105"/>
            </a:stretch>
          </a:blipFill>
        </p:spPr>
        <p:txBody>
          <a:bodyPr/>
          <a:lstStyle/>
          <a:p>
            <a:endParaRPr lang="en-IN"/>
          </a:p>
        </p:txBody>
      </p:sp>
      <p:grpSp>
        <p:nvGrpSpPr>
          <p:cNvPr id="4" name="Group 4"/>
          <p:cNvGrpSpPr/>
          <p:nvPr/>
        </p:nvGrpSpPr>
        <p:grpSpPr>
          <a:xfrm>
            <a:off x="0" y="1276342"/>
            <a:ext cx="9468135" cy="8061675"/>
            <a:chOff x="0" y="0"/>
            <a:chExt cx="12624180" cy="10748900"/>
          </a:xfrm>
        </p:grpSpPr>
        <p:sp>
          <p:nvSpPr>
            <p:cNvPr id="5" name="Freeform 5"/>
            <p:cNvSpPr/>
            <p:nvPr/>
          </p:nvSpPr>
          <p:spPr>
            <a:xfrm>
              <a:off x="0" y="0"/>
              <a:ext cx="12624180" cy="10748900"/>
            </a:xfrm>
            <a:custGeom>
              <a:avLst/>
              <a:gdLst/>
              <a:ahLst/>
              <a:cxnLst/>
              <a:rect l="l" t="t" r="r" b="b"/>
              <a:pathLst>
                <a:path w="12624181" h="10748899">
                  <a:moveTo>
                    <a:pt x="0" y="0"/>
                  </a:moveTo>
                  <a:lnTo>
                    <a:pt x="12624181" y="0"/>
                  </a:lnTo>
                  <a:lnTo>
                    <a:pt x="12624181" y="10748899"/>
                  </a:lnTo>
                  <a:lnTo>
                    <a:pt x="0" y="10748899"/>
                  </a:lnTo>
                  <a:close/>
                </a:path>
              </a:pathLst>
            </a:custGeom>
            <a:solidFill>
              <a:srgbClr val="223669"/>
            </a:solidFill>
          </p:spPr>
          <p:txBody>
            <a:bodyPr/>
            <a:lstStyle/>
            <a:p>
              <a:endParaRPr lang="en-IN"/>
            </a:p>
          </p:txBody>
        </p:sp>
      </p:grpSp>
      <p:grpSp>
        <p:nvGrpSpPr>
          <p:cNvPr id="6" name="Group 6"/>
          <p:cNvGrpSpPr/>
          <p:nvPr/>
        </p:nvGrpSpPr>
        <p:grpSpPr>
          <a:xfrm>
            <a:off x="0" y="1639884"/>
            <a:ext cx="289422" cy="647060"/>
            <a:chOff x="0" y="0"/>
            <a:chExt cx="385896" cy="862747"/>
          </a:xfrm>
        </p:grpSpPr>
        <p:sp>
          <p:nvSpPr>
            <p:cNvPr id="7" name="Freeform 7"/>
            <p:cNvSpPr/>
            <p:nvPr/>
          </p:nvSpPr>
          <p:spPr>
            <a:xfrm>
              <a:off x="0" y="0"/>
              <a:ext cx="385953" cy="862711"/>
            </a:xfrm>
            <a:custGeom>
              <a:avLst/>
              <a:gdLst/>
              <a:ahLst/>
              <a:cxnLst/>
              <a:rect l="l" t="t" r="r" b="b"/>
              <a:pathLst>
                <a:path w="385953" h="862711">
                  <a:moveTo>
                    <a:pt x="0" y="0"/>
                  </a:moveTo>
                  <a:lnTo>
                    <a:pt x="385953" y="0"/>
                  </a:lnTo>
                  <a:lnTo>
                    <a:pt x="385953" y="862711"/>
                  </a:lnTo>
                  <a:lnTo>
                    <a:pt x="0" y="862711"/>
                  </a:lnTo>
                  <a:close/>
                </a:path>
              </a:pathLst>
            </a:custGeom>
            <a:solidFill>
              <a:srgbClr val="C88C32"/>
            </a:solidFill>
          </p:spPr>
          <p:txBody>
            <a:bodyPr/>
            <a:lstStyle/>
            <a:p>
              <a:endParaRPr lang="en-IN"/>
            </a:p>
          </p:txBody>
        </p:sp>
      </p:grpSp>
      <p:sp>
        <p:nvSpPr>
          <p:cNvPr id="8" name="TextBox 8"/>
          <p:cNvSpPr txBox="1"/>
          <p:nvPr/>
        </p:nvSpPr>
        <p:spPr>
          <a:xfrm>
            <a:off x="379422" y="1689486"/>
            <a:ext cx="6661475" cy="529953"/>
          </a:xfrm>
          <a:prstGeom prst="rect">
            <a:avLst/>
          </a:prstGeom>
        </p:spPr>
        <p:txBody>
          <a:bodyPr lIns="0" tIns="0" rIns="0" bIns="0" rtlCol="0" anchor="t">
            <a:spAutoFit/>
          </a:bodyPr>
          <a:lstStyle/>
          <a:p>
            <a:pPr algn="l">
              <a:lnSpc>
                <a:spcPts val="4389"/>
              </a:lnSpc>
            </a:pPr>
            <a:r>
              <a:rPr lang="en-US" sz="3658" dirty="0">
                <a:solidFill>
                  <a:srgbClr val="C88C32"/>
                </a:solidFill>
                <a:latin typeface="EB Garamond Bold"/>
              </a:rPr>
              <a:t>Job Search Application</a:t>
            </a:r>
          </a:p>
        </p:txBody>
      </p:sp>
      <p:sp>
        <p:nvSpPr>
          <p:cNvPr id="9" name="TextBox 9"/>
          <p:cNvSpPr txBox="1"/>
          <p:nvPr/>
        </p:nvSpPr>
        <p:spPr>
          <a:xfrm>
            <a:off x="380845" y="2501441"/>
            <a:ext cx="8914350" cy="2616101"/>
          </a:xfrm>
          <a:prstGeom prst="rect">
            <a:avLst/>
          </a:prstGeom>
        </p:spPr>
        <p:txBody>
          <a:bodyPr lIns="0" tIns="0" rIns="0" bIns="0" rtlCol="0" anchor="t">
            <a:spAutoFit/>
          </a:bodyPr>
          <a:lstStyle/>
          <a:p>
            <a:pPr marL="337819" lvl="1">
              <a:lnSpc>
                <a:spcPts val="3359"/>
              </a:lnSpc>
            </a:pPr>
            <a:r>
              <a:rPr lang="en-US" sz="2600" dirty="0">
                <a:solidFill>
                  <a:srgbClr val="FFFFFF"/>
                </a:solidFill>
                <a:latin typeface="Arial" panose="020B0604020202020204" pitchFamily="34" charset="0"/>
                <a:cs typeface="Arial" panose="020B0604020202020204" pitchFamily="34" charset="0"/>
              </a:rPr>
              <a:t>In this web application we redefine the art of finding the perfect job, transforming the daunting task of job hunting into an empowering and personalized experience.</a:t>
            </a:r>
          </a:p>
          <a:p>
            <a:pPr marL="337819" lvl="1">
              <a:lnSpc>
                <a:spcPts val="3359"/>
              </a:lnSpc>
            </a:pPr>
            <a:r>
              <a:rPr lang="en-US" sz="2600" dirty="0">
                <a:solidFill>
                  <a:srgbClr val="FFFFFF"/>
                </a:solidFill>
                <a:latin typeface="Arial" panose="020B0604020202020204" pitchFamily="34" charset="0"/>
                <a:cs typeface="Arial" panose="020B0604020202020204" pitchFamily="34" charset="0"/>
              </a:rPr>
              <a:t>Our web app will save time, reduce stress, and focus on what truly matters ,finding the career path that excites and fulfills the users.</a:t>
            </a:r>
          </a:p>
        </p:txBody>
      </p:sp>
      <p:graphicFrame>
        <p:nvGraphicFramePr>
          <p:cNvPr id="11" name="Table 11"/>
          <p:cNvGraphicFramePr>
            <a:graphicFrameLocks noGrp="1"/>
          </p:cNvGraphicFramePr>
          <p:nvPr>
            <p:extLst>
              <p:ext uri="{D42A27DB-BD31-4B8C-83A1-F6EECF244321}">
                <p14:modId xmlns:p14="http://schemas.microsoft.com/office/powerpoint/2010/main" val="834272125"/>
              </p:ext>
            </p:extLst>
          </p:nvPr>
        </p:nvGraphicFramePr>
        <p:xfrm>
          <a:off x="479567" y="5399544"/>
          <a:ext cx="8508999" cy="2506433"/>
        </p:xfrm>
        <a:graphic>
          <a:graphicData uri="http://schemas.openxmlformats.org/drawingml/2006/table">
            <a:tbl>
              <a:tblPr/>
              <a:tblGrid>
                <a:gridCol w="3458457">
                  <a:extLst>
                    <a:ext uri="{9D8B030D-6E8A-4147-A177-3AD203B41FA5}">
                      <a16:colId xmlns:a16="http://schemas.microsoft.com/office/drawing/2014/main" val="20000"/>
                    </a:ext>
                  </a:extLst>
                </a:gridCol>
                <a:gridCol w="3431416">
                  <a:extLst>
                    <a:ext uri="{9D8B030D-6E8A-4147-A177-3AD203B41FA5}">
                      <a16:colId xmlns:a16="http://schemas.microsoft.com/office/drawing/2014/main" val="20001"/>
                    </a:ext>
                  </a:extLst>
                </a:gridCol>
                <a:gridCol w="1619126">
                  <a:extLst>
                    <a:ext uri="{9D8B030D-6E8A-4147-A177-3AD203B41FA5}">
                      <a16:colId xmlns:a16="http://schemas.microsoft.com/office/drawing/2014/main" val="20002"/>
                    </a:ext>
                  </a:extLst>
                </a:gridCol>
              </a:tblGrid>
              <a:tr h="777953">
                <a:tc>
                  <a:txBody>
                    <a:bodyPr/>
                    <a:lstStyle/>
                    <a:p>
                      <a:pPr algn="ctr">
                        <a:lnSpc>
                          <a:spcPts val="3359"/>
                        </a:lnSpc>
                        <a:defRPr/>
                      </a:pPr>
                      <a:r>
                        <a:rPr lang="en-US" sz="2000" dirty="0">
                          <a:solidFill>
                            <a:srgbClr val="C88C32"/>
                          </a:solidFill>
                          <a:latin typeface="Arial" panose="020B0604020202020204" pitchFamily="34" charset="0"/>
                          <a:cs typeface="Arial" panose="020B0604020202020204" pitchFamily="34" charset="0"/>
                        </a:rPr>
                        <a:t>LMS Username</a:t>
                      </a:r>
                      <a:endParaRPr lang="en-US" sz="2000" dirty="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3359"/>
                        </a:lnSpc>
                        <a:defRPr/>
                      </a:pPr>
                      <a:r>
                        <a:rPr lang="en-US" sz="2000">
                          <a:solidFill>
                            <a:srgbClr val="C88C32"/>
                          </a:solidFill>
                          <a:latin typeface="Arial" panose="020B0604020202020204" pitchFamily="34" charset="0"/>
                          <a:cs typeface="Arial" panose="020B0604020202020204" pitchFamily="34" charset="0"/>
                        </a:rPr>
                        <a:t>Name </a:t>
                      </a:r>
                      <a:endParaRPr lang="en-US" sz="200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3359"/>
                        </a:lnSpc>
                        <a:defRPr/>
                      </a:pPr>
                      <a:r>
                        <a:rPr lang="en-US" sz="2000">
                          <a:solidFill>
                            <a:srgbClr val="C88C32"/>
                          </a:solidFill>
                          <a:latin typeface="Arial" panose="020B0604020202020204" pitchFamily="34" charset="0"/>
                          <a:cs typeface="Arial" panose="020B0604020202020204" pitchFamily="34" charset="0"/>
                        </a:rPr>
                        <a:t>Batch </a:t>
                      </a:r>
                      <a:endParaRPr lang="en-US" sz="200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38883">
                <a:tc>
                  <a:txBody>
                    <a:bodyPr/>
                    <a:lstStyle/>
                    <a:p>
                      <a:pPr algn="ctr">
                        <a:lnSpc>
                          <a:spcPts val="1679"/>
                        </a:lnSpc>
                        <a:defRPr/>
                      </a:pPr>
                      <a:r>
                        <a:rPr lang="en-US" sz="2000" dirty="0">
                          <a:solidFill>
                            <a:srgbClr val="FFFFFF"/>
                          </a:solidFill>
                          <a:latin typeface="Arial" panose="020B0604020202020204" pitchFamily="34" charset="0"/>
                          <a:cs typeface="Arial" panose="020B0604020202020204" pitchFamily="34" charset="0"/>
                        </a:rPr>
                        <a:t>au910020104003</a:t>
                      </a:r>
                      <a:endParaRPr lang="en-US" sz="2000" dirty="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000" dirty="0">
                          <a:solidFill>
                            <a:srgbClr val="FFFFFF"/>
                          </a:solidFill>
                          <a:latin typeface="Arial" panose="020B0604020202020204" pitchFamily="34" charset="0"/>
                          <a:cs typeface="Arial" panose="020B0604020202020204" pitchFamily="34" charset="0"/>
                        </a:rPr>
                        <a:t>AJITH KUMAR K</a:t>
                      </a:r>
                      <a:endParaRPr lang="en-US" sz="2000" dirty="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000" dirty="0">
                          <a:solidFill>
                            <a:srgbClr val="FFFFFF"/>
                          </a:solidFill>
                          <a:latin typeface="Arial" panose="020B0604020202020204" pitchFamily="34" charset="0"/>
                          <a:cs typeface="Arial" panose="020B0604020202020204" pitchFamily="34" charset="0"/>
                        </a:rPr>
                        <a:t>CC2</a:t>
                      </a:r>
                      <a:endParaRPr lang="en-US" sz="2000" dirty="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38883">
                <a:tc>
                  <a:txBody>
                    <a:bodyPr/>
                    <a:lstStyle/>
                    <a:p>
                      <a:pPr algn="ctr">
                        <a:lnSpc>
                          <a:spcPts val="1679"/>
                        </a:lnSpc>
                        <a:defRPr/>
                      </a:pPr>
                      <a:r>
                        <a:rPr lang="en-US" sz="2000" dirty="0">
                          <a:solidFill>
                            <a:srgbClr val="F2F3F5"/>
                          </a:solidFill>
                          <a:latin typeface="Arial" panose="020B0604020202020204" pitchFamily="34" charset="0"/>
                          <a:cs typeface="Arial" panose="020B0604020202020204" pitchFamily="34" charset="0"/>
                        </a:rPr>
                        <a:t>au910020104044</a:t>
                      </a:r>
                      <a:endParaRPr lang="en-US" sz="2000" dirty="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000" dirty="0">
                          <a:solidFill>
                            <a:srgbClr val="FFFFFF"/>
                          </a:solidFill>
                          <a:latin typeface="Arial" panose="020B0604020202020204" pitchFamily="34" charset="0"/>
                          <a:cs typeface="Arial" panose="020B0604020202020204" pitchFamily="34" charset="0"/>
                        </a:rPr>
                        <a:t>SUBHASRI M</a:t>
                      </a:r>
                      <a:endParaRPr lang="en-US" sz="2000" dirty="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000" dirty="0">
                          <a:solidFill>
                            <a:srgbClr val="FFFFFF"/>
                          </a:solidFill>
                          <a:latin typeface="Arial" panose="020B0604020202020204" pitchFamily="34" charset="0"/>
                          <a:cs typeface="Arial" panose="020B0604020202020204" pitchFamily="34" charset="0"/>
                        </a:rPr>
                        <a:t>CC2</a:t>
                      </a:r>
                      <a:endParaRPr lang="en-US" sz="2000" dirty="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38883">
                <a:tc>
                  <a:txBody>
                    <a:bodyPr/>
                    <a:lstStyle/>
                    <a:p>
                      <a:pPr algn="ctr">
                        <a:lnSpc>
                          <a:spcPts val="1679"/>
                        </a:lnSpc>
                        <a:defRPr/>
                      </a:pPr>
                      <a:r>
                        <a:rPr lang="en-US" sz="2000" dirty="0">
                          <a:solidFill>
                            <a:srgbClr val="FFFFFF"/>
                          </a:solidFill>
                          <a:latin typeface="Arial" panose="020B0604020202020204" pitchFamily="34" charset="0"/>
                          <a:cs typeface="Arial" panose="020B0604020202020204" pitchFamily="34" charset="0"/>
                        </a:rPr>
                        <a:t>au910020104304</a:t>
                      </a:r>
                      <a:endParaRPr lang="en-US" sz="2000" dirty="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000" dirty="0">
                          <a:solidFill>
                            <a:srgbClr val="FFFFFF"/>
                          </a:solidFill>
                          <a:latin typeface="Arial" panose="020B0604020202020204" pitchFamily="34" charset="0"/>
                          <a:cs typeface="Arial" panose="020B0604020202020204" pitchFamily="34" charset="0"/>
                        </a:rPr>
                        <a:t>GANESH KUMAR C</a:t>
                      </a:r>
                      <a:endParaRPr lang="en-US" sz="2000" dirty="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2000" dirty="0">
                          <a:solidFill>
                            <a:srgbClr val="FFFFFF"/>
                          </a:solidFill>
                          <a:latin typeface="Arial" panose="020B0604020202020204" pitchFamily="34" charset="0"/>
                          <a:cs typeface="Arial" panose="020B0604020202020204" pitchFamily="34" charset="0"/>
                        </a:rPr>
                        <a:t>CC2</a:t>
                      </a:r>
                      <a:endParaRPr lang="en-US" sz="2000" dirty="0">
                        <a:latin typeface="Arial" panose="020B0604020202020204" pitchFamily="34" charset="0"/>
                        <a:cs typeface="Arial" panose="020B0604020202020204" pitchFamily="34" charset="0"/>
                      </a:endParaRPr>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35842">
                <a:tc>
                  <a:txBody>
                    <a:bodyPr/>
                    <a:lstStyle/>
                    <a:p>
                      <a:pPr algn="l">
                        <a:lnSpc>
                          <a:spcPts val="1679"/>
                        </a:lnSpc>
                        <a:defRPr/>
                      </a:pPr>
                      <a:endParaRPr lang="en-US" sz="20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679"/>
                        </a:lnSpc>
                        <a:defRPr/>
                      </a:pPr>
                      <a:endParaRPr lang="en-US" sz="20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679"/>
                        </a:lnSpc>
                        <a:defRPr/>
                      </a:pPr>
                      <a:endParaRPr lang="en-US" sz="20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1040" y="5954136"/>
            <a:ext cx="350520" cy="747826"/>
            <a:chOff x="0" y="0"/>
            <a:chExt cx="467360" cy="997101"/>
          </a:xfrm>
        </p:grpSpPr>
        <p:sp>
          <p:nvSpPr>
            <p:cNvPr id="3" name="Freeform 3"/>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C88C32"/>
            </a:solidFill>
          </p:spPr>
          <p:txBody>
            <a:bodyPr/>
            <a:lstStyle/>
            <a:p>
              <a:endParaRPr lang="en-IN"/>
            </a:p>
          </p:txBody>
        </p:sp>
      </p:grpSp>
      <p:sp>
        <p:nvSpPr>
          <p:cNvPr id="4" name="AutoShape 4"/>
          <p:cNvSpPr/>
          <p:nvPr/>
        </p:nvSpPr>
        <p:spPr>
          <a:xfrm rot="5361212">
            <a:off x="-409315" y="7489977"/>
            <a:ext cx="2251229" cy="0"/>
          </a:xfrm>
          <a:prstGeom prst="line">
            <a:avLst/>
          </a:prstGeom>
          <a:ln w="9525" cap="rnd">
            <a:solidFill>
              <a:srgbClr val="C88C32"/>
            </a:solidFill>
            <a:prstDash val="solid"/>
            <a:headEnd type="none" w="sm" len="sm"/>
            <a:tailEnd type="none" w="sm" len="sm"/>
          </a:ln>
        </p:spPr>
        <p:txBody>
          <a:bodyPr/>
          <a:lstStyle/>
          <a:p>
            <a:endParaRPr lang="en-IN"/>
          </a:p>
        </p:txBody>
      </p:sp>
      <p:sp>
        <p:nvSpPr>
          <p:cNvPr id="5" name="AutoShape 5"/>
          <p:cNvSpPr/>
          <p:nvPr/>
        </p:nvSpPr>
        <p:spPr>
          <a:xfrm rot="5378808">
            <a:off x="-1343980" y="2911321"/>
            <a:ext cx="4120560" cy="0"/>
          </a:xfrm>
          <a:prstGeom prst="line">
            <a:avLst/>
          </a:prstGeom>
          <a:ln w="9525" cap="rnd">
            <a:solidFill>
              <a:srgbClr val="223669"/>
            </a:solidFill>
            <a:prstDash val="solid"/>
            <a:headEnd type="none" w="sm" len="sm"/>
            <a:tailEnd type="none" w="sm" len="sm"/>
          </a:ln>
        </p:spPr>
        <p:txBody>
          <a:bodyPr/>
          <a:lstStyle/>
          <a:p>
            <a:endParaRPr lang="en-IN"/>
          </a:p>
        </p:txBody>
      </p:sp>
      <p:grpSp>
        <p:nvGrpSpPr>
          <p:cNvPr id="6" name="Group 6"/>
          <p:cNvGrpSpPr/>
          <p:nvPr/>
        </p:nvGrpSpPr>
        <p:grpSpPr>
          <a:xfrm>
            <a:off x="541040" y="451934"/>
            <a:ext cx="350520" cy="747826"/>
            <a:chOff x="0" y="0"/>
            <a:chExt cx="467360" cy="997101"/>
          </a:xfrm>
        </p:grpSpPr>
        <p:sp>
          <p:nvSpPr>
            <p:cNvPr id="7" name="Freeform 7"/>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223669"/>
            </a:solidFill>
          </p:spPr>
          <p:txBody>
            <a:bodyPr/>
            <a:lstStyle/>
            <a:p>
              <a:endParaRPr lang="en-IN"/>
            </a:p>
          </p:txBody>
        </p:sp>
      </p:grpSp>
      <p:sp>
        <p:nvSpPr>
          <p:cNvPr id="8" name="TextBox 8"/>
          <p:cNvSpPr txBox="1"/>
          <p:nvPr/>
        </p:nvSpPr>
        <p:spPr>
          <a:xfrm>
            <a:off x="1322962" y="578180"/>
            <a:ext cx="7592438" cy="551433"/>
          </a:xfrm>
          <a:prstGeom prst="rect">
            <a:avLst/>
          </a:prstGeom>
        </p:spPr>
        <p:txBody>
          <a:bodyPr wrap="square" lIns="0" tIns="0" rIns="0" bIns="0" rtlCol="0" anchor="t">
            <a:spAutoFit/>
          </a:bodyPr>
          <a:lstStyle/>
          <a:p>
            <a:pPr>
              <a:lnSpc>
                <a:spcPts val="4320"/>
              </a:lnSpc>
            </a:pPr>
            <a:r>
              <a:rPr lang="en-US" sz="4000" b="1" dirty="0">
                <a:solidFill>
                  <a:srgbClr val="223669"/>
                </a:solidFill>
                <a:latin typeface="EB Garamond Bold"/>
              </a:rPr>
              <a:t>Evaluation Metric:</a:t>
            </a:r>
          </a:p>
        </p:txBody>
      </p:sp>
      <p:sp>
        <p:nvSpPr>
          <p:cNvPr id="10" name="TextBox 10"/>
          <p:cNvSpPr txBox="1"/>
          <p:nvPr/>
        </p:nvSpPr>
        <p:spPr>
          <a:xfrm>
            <a:off x="1676400" y="1866900"/>
            <a:ext cx="15163800" cy="6894195"/>
          </a:xfrm>
          <a:prstGeom prst="rect">
            <a:avLst/>
          </a:prstGeom>
        </p:spPr>
        <p:txBody>
          <a:bodyPr wrap="square" lIns="0" tIns="0" rIns="0" bIns="0" rtlCol="0" anchor="t">
            <a:spAutoFit/>
          </a:bodyPr>
          <a:lstStyle/>
          <a:p>
            <a:r>
              <a:rPr lang="en-US" sz="2800" b="1" dirty="0">
                <a:latin typeface="Arial" panose="020B0604020202020204" pitchFamily="34" charset="0"/>
                <a:cs typeface="Arial" panose="020B0604020202020204" pitchFamily="34" charset="0"/>
              </a:rPr>
              <a:t>Website Performance: </a:t>
            </a:r>
            <a:r>
              <a:rPr lang="en-US" sz="2800" dirty="0">
                <a:latin typeface="Arial" panose="020B0604020202020204" pitchFamily="34" charset="0"/>
                <a:cs typeface="Arial" panose="020B0604020202020204" pitchFamily="34" charset="0"/>
              </a:rPr>
              <a:t>Measure how quickly your web pages load. Faster load times improve user experience and can positively impact search engine rankings.</a:t>
            </a:r>
          </a:p>
          <a:p>
            <a:endParaRPr lang="en-US" sz="2800" dirty="0">
              <a:latin typeface="Arial" panose="020B0604020202020204" pitchFamily="34" charset="0"/>
              <a:cs typeface="Arial" panose="020B0604020202020204" pitchFamily="34" charset="0"/>
            </a:endParaRPr>
          </a:p>
          <a:p>
            <a:r>
              <a:rPr lang="en-US" sz="2800" b="1" dirty="0">
                <a:latin typeface="Arial" panose="020B0604020202020204" pitchFamily="34" charset="0"/>
                <a:cs typeface="Arial" panose="020B0604020202020204" pitchFamily="34" charset="0"/>
              </a:rPr>
              <a:t>Backend Infrastructure: </a:t>
            </a:r>
            <a:r>
              <a:rPr lang="en-US" sz="2800" dirty="0">
                <a:latin typeface="Arial" panose="020B0604020202020204" pitchFamily="34" charset="0"/>
                <a:cs typeface="Arial" panose="020B0604020202020204" pitchFamily="34" charset="0"/>
              </a:rPr>
              <a:t>Regularly check the health and status of the AWS services hosting your backend.</a:t>
            </a:r>
          </a:p>
          <a:p>
            <a:r>
              <a:rPr lang="en-US" sz="2800" dirty="0">
                <a:latin typeface="Arial" panose="020B0604020202020204" pitchFamily="34" charset="0"/>
                <a:cs typeface="Arial" panose="020B0604020202020204" pitchFamily="34" charset="0"/>
              </a:rPr>
              <a:t> </a:t>
            </a:r>
          </a:p>
          <a:p>
            <a:r>
              <a:rPr lang="en-US" sz="2800" b="1" dirty="0">
                <a:latin typeface="Arial" panose="020B0604020202020204" pitchFamily="34" charset="0"/>
                <a:cs typeface="Arial" panose="020B0604020202020204" pitchFamily="34" charset="0"/>
              </a:rPr>
              <a:t>Security: </a:t>
            </a:r>
            <a:r>
              <a:rPr lang="en-US" sz="2800" dirty="0">
                <a:latin typeface="Arial" panose="020B0604020202020204" pitchFamily="34" charset="0"/>
                <a:cs typeface="Arial" panose="020B0604020202020204" pitchFamily="34" charset="0"/>
              </a:rPr>
              <a:t>Regularly scan for security vulnerabilities in both your backend and frontend. </a:t>
            </a:r>
          </a:p>
          <a:p>
            <a:endParaRPr lang="en-US" sz="2800" dirty="0">
              <a:latin typeface="Arial" panose="020B0604020202020204" pitchFamily="34" charset="0"/>
              <a:cs typeface="Arial" panose="020B0604020202020204" pitchFamily="34" charset="0"/>
            </a:endParaRPr>
          </a:p>
          <a:p>
            <a:r>
              <a:rPr lang="en-US" sz="2800" b="1" dirty="0">
                <a:latin typeface="Arial" panose="020B0604020202020204" pitchFamily="34" charset="0"/>
                <a:cs typeface="Arial" panose="020B0604020202020204" pitchFamily="34" charset="0"/>
              </a:rPr>
              <a:t>Database Performance: </a:t>
            </a:r>
            <a:r>
              <a:rPr lang="en-US" sz="2800" dirty="0">
                <a:latin typeface="Arial" panose="020B0604020202020204" pitchFamily="34" charset="0"/>
                <a:cs typeface="Arial" panose="020B0604020202020204" pitchFamily="34" charset="0"/>
              </a:rPr>
              <a:t>Monitor the time it takes for database queries to execute. Optimize queries and indexes to ensure efficient database performance</a:t>
            </a:r>
          </a:p>
          <a:p>
            <a:endParaRPr lang="en-US" sz="2800" dirty="0">
              <a:latin typeface="Arial" panose="020B0604020202020204" pitchFamily="34" charset="0"/>
              <a:cs typeface="Arial" panose="020B0604020202020204" pitchFamily="34" charset="0"/>
            </a:endParaRPr>
          </a:p>
          <a:p>
            <a:r>
              <a:rPr lang="en-US" sz="2800" b="1" dirty="0">
                <a:latin typeface="Arial" panose="020B0604020202020204" pitchFamily="34" charset="0"/>
                <a:cs typeface="Arial" panose="020B0604020202020204" pitchFamily="34" charset="0"/>
              </a:rPr>
              <a:t>Frontend-Backend Integration:</a:t>
            </a:r>
            <a:r>
              <a:rPr lang="en-US" sz="2800" dirty="0">
                <a:latin typeface="Arial" panose="020B0604020202020204" pitchFamily="34" charset="0"/>
                <a:cs typeface="Arial" panose="020B0604020202020204" pitchFamily="34" charset="0"/>
              </a:rPr>
              <a:t> Monitor the success rate of API calls between the frontend and backend. Ensure that data is exchanged correctly without errors.</a:t>
            </a:r>
          </a:p>
          <a:p>
            <a:endParaRPr lang="en-US" sz="2800" dirty="0">
              <a:latin typeface="Arial" panose="020B0604020202020204" pitchFamily="34" charset="0"/>
              <a:cs typeface="Arial" panose="020B0604020202020204" pitchFamily="34" charset="0"/>
            </a:endParaRPr>
          </a:p>
          <a:p>
            <a:r>
              <a:rPr lang="en-US" sz="2800" b="1" dirty="0">
                <a:latin typeface="Arial" panose="020B0604020202020204" pitchFamily="34" charset="0"/>
                <a:cs typeface="Arial" panose="020B0604020202020204" pitchFamily="34" charset="0"/>
              </a:rPr>
              <a:t>Scalability:</a:t>
            </a:r>
            <a:r>
              <a:rPr lang="en-US" sz="2800" dirty="0">
                <a:latin typeface="Arial" panose="020B0604020202020204" pitchFamily="34" charset="0"/>
                <a:cs typeface="Arial" panose="020B0604020202020204" pitchFamily="34" charset="0"/>
              </a:rPr>
              <a:t> Test the application's ability to handle increased load. Measure performance under different levels of traffic to ensure scalability.</a:t>
            </a:r>
          </a:p>
        </p:txBody>
      </p:sp>
    </p:spTree>
    <p:extLst>
      <p:ext uri="{BB962C8B-B14F-4D97-AF65-F5344CB8AC3E}">
        <p14:creationId xmlns:p14="http://schemas.microsoft.com/office/powerpoint/2010/main" val="1958573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1040" y="5954136"/>
            <a:ext cx="350520" cy="747826"/>
            <a:chOff x="0" y="0"/>
            <a:chExt cx="467360" cy="997101"/>
          </a:xfrm>
        </p:grpSpPr>
        <p:sp>
          <p:nvSpPr>
            <p:cNvPr id="3" name="Freeform 3"/>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C88C32"/>
            </a:solidFill>
          </p:spPr>
          <p:txBody>
            <a:bodyPr/>
            <a:lstStyle/>
            <a:p>
              <a:endParaRPr lang="en-IN"/>
            </a:p>
          </p:txBody>
        </p:sp>
      </p:grpSp>
      <p:sp>
        <p:nvSpPr>
          <p:cNvPr id="4" name="AutoShape 4"/>
          <p:cNvSpPr/>
          <p:nvPr/>
        </p:nvSpPr>
        <p:spPr>
          <a:xfrm rot="5361212">
            <a:off x="-409315" y="7489977"/>
            <a:ext cx="2251229" cy="0"/>
          </a:xfrm>
          <a:prstGeom prst="line">
            <a:avLst/>
          </a:prstGeom>
          <a:ln w="9525" cap="rnd">
            <a:solidFill>
              <a:srgbClr val="C88C32"/>
            </a:solidFill>
            <a:prstDash val="solid"/>
            <a:headEnd type="none" w="sm" len="sm"/>
            <a:tailEnd type="none" w="sm" len="sm"/>
          </a:ln>
        </p:spPr>
        <p:txBody>
          <a:bodyPr/>
          <a:lstStyle/>
          <a:p>
            <a:endParaRPr lang="en-IN"/>
          </a:p>
        </p:txBody>
      </p:sp>
      <p:sp>
        <p:nvSpPr>
          <p:cNvPr id="5" name="AutoShape 5"/>
          <p:cNvSpPr/>
          <p:nvPr/>
        </p:nvSpPr>
        <p:spPr>
          <a:xfrm rot="5378808">
            <a:off x="-1343980" y="2911321"/>
            <a:ext cx="4120560" cy="0"/>
          </a:xfrm>
          <a:prstGeom prst="line">
            <a:avLst/>
          </a:prstGeom>
          <a:ln w="9525" cap="rnd">
            <a:solidFill>
              <a:srgbClr val="223669"/>
            </a:solidFill>
            <a:prstDash val="solid"/>
            <a:headEnd type="none" w="sm" len="sm"/>
            <a:tailEnd type="none" w="sm" len="sm"/>
          </a:ln>
        </p:spPr>
        <p:txBody>
          <a:bodyPr/>
          <a:lstStyle/>
          <a:p>
            <a:endParaRPr lang="en-IN"/>
          </a:p>
        </p:txBody>
      </p:sp>
      <p:grpSp>
        <p:nvGrpSpPr>
          <p:cNvPr id="6" name="Group 6"/>
          <p:cNvGrpSpPr/>
          <p:nvPr/>
        </p:nvGrpSpPr>
        <p:grpSpPr>
          <a:xfrm>
            <a:off x="541040" y="451934"/>
            <a:ext cx="350520" cy="747826"/>
            <a:chOff x="0" y="0"/>
            <a:chExt cx="467360" cy="997101"/>
          </a:xfrm>
        </p:grpSpPr>
        <p:sp>
          <p:nvSpPr>
            <p:cNvPr id="7" name="Freeform 7"/>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223669"/>
            </a:solidFill>
          </p:spPr>
          <p:txBody>
            <a:bodyPr/>
            <a:lstStyle/>
            <a:p>
              <a:endParaRPr lang="en-IN"/>
            </a:p>
          </p:txBody>
        </p:sp>
      </p:grpSp>
      <p:sp>
        <p:nvSpPr>
          <p:cNvPr id="8" name="TextBox 8"/>
          <p:cNvSpPr txBox="1"/>
          <p:nvPr/>
        </p:nvSpPr>
        <p:spPr>
          <a:xfrm>
            <a:off x="1322962" y="578180"/>
            <a:ext cx="7592438" cy="551433"/>
          </a:xfrm>
          <a:prstGeom prst="rect">
            <a:avLst/>
          </a:prstGeom>
        </p:spPr>
        <p:txBody>
          <a:bodyPr wrap="square" lIns="0" tIns="0" rIns="0" bIns="0" rtlCol="0" anchor="t">
            <a:spAutoFit/>
          </a:bodyPr>
          <a:lstStyle/>
          <a:p>
            <a:pPr algn="l">
              <a:lnSpc>
                <a:spcPts val="4320"/>
              </a:lnSpc>
            </a:pPr>
            <a:r>
              <a:rPr lang="en-US" sz="4000" b="1" dirty="0">
                <a:solidFill>
                  <a:srgbClr val="223669"/>
                </a:solidFill>
                <a:latin typeface="EB Garamond Bold"/>
              </a:rPr>
              <a:t>Step-Wise Description</a:t>
            </a:r>
          </a:p>
        </p:txBody>
      </p:sp>
      <p:sp>
        <p:nvSpPr>
          <p:cNvPr id="10" name="TextBox 10"/>
          <p:cNvSpPr txBox="1"/>
          <p:nvPr/>
        </p:nvSpPr>
        <p:spPr>
          <a:xfrm>
            <a:off x="1752600" y="1790700"/>
            <a:ext cx="15697200" cy="7325082"/>
          </a:xfrm>
          <a:prstGeom prst="rect">
            <a:avLst/>
          </a:prstGeom>
        </p:spPr>
        <p:txBody>
          <a:bodyPr wrap="square" lIns="0" tIns="0" rIns="0" bIns="0" rtlCol="0" anchor="t">
            <a:spAutoFit/>
          </a:bodyPr>
          <a:lstStyle/>
          <a:p>
            <a:r>
              <a:rPr lang="en-US" sz="2800" b="1" dirty="0">
                <a:latin typeface="Arial" panose="020B0604020202020204" pitchFamily="34" charset="0"/>
                <a:cs typeface="Arial" panose="020B0604020202020204" pitchFamily="34" charset="0"/>
              </a:rPr>
              <a:t>Select a Hosting Provider: </a:t>
            </a:r>
            <a:r>
              <a:rPr lang="en-US" sz="2800" dirty="0">
                <a:latin typeface="Arial" panose="020B0604020202020204" pitchFamily="34" charset="0"/>
                <a:cs typeface="Arial" panose="020B0604020202020204" pitchFamily="34" charset="0"/>
              </a:rPr>
              <a:t>Choose a reliable hosting provider to host your website. Popular options include AWS, Google Cloud, or Azure.</a:t>
            </a:r>
          </a:p>
          <a:p>
            <a:endParaRPr lang="en-US" sz="2800" dirty="0">
              <a:latin typeface="Arial" panose="020B0604020202020204" pitchFamily="34" charset="0"/>
              <a:cs typeface="Arial" panose="020B0604020202020204" pitchFamily="34" charset="0"/>
            </a:endParaRPr>
          </a:p>
          <a:p>
            <a:r>
              <a:rPr lang="en-US" sz="2800" b="1" dirty="0">
                <a:latin typeface="Arial" panose="020B0604020202020204" pitchFamily="34" charset="0"/>
                <a:cs typeface="Arial" panose="020B0604020202020204" pitchFamily="34" charset="0"/>
              </a:rPr>
              <a:t>Configure Domain DNS: </a:t>
            </a:r>
            <a:r>
              <a:rPr lang="en-US" sz="2800" dirty="0">
                <a:latin typeface="Arial" panose="020B0604020202020204" pitchFamily="34" charset="0"/>
                <a:cs typeface="Arial" panose="020B0604020202020204" pitchFamily="34" charset="0"/>
              </a:rPr>
              <a:t>Update the DNS settings of the domain to point to the IP address of the hosting server.</a:t>
            </a:r>
          </a:p>
          <a:p>
            <a:endParaRPr lang="en-US" sz="2800" dirty="0">
              <a:latin typeface="Arial" panose="020B0604020202020204" pitchFamily="34" charset="0"/>
              <a:cs typeface="Arial" panose="020B0604020202020204" pitchFamily="34" charset="0"/>
            </a:endParaRPr>
          </a:p>
          <a:p>
            <a:r>
              <a:rPr lang="en-US" sz="2800" b="1" dirty="0">
                <a:latin typeface="Arial" panose="020B0604020202020204" pitchFamily="34" charset="0"/>
                <a:cs typeface="Arial" panose="020B0604020202020204" pitchFamily="34" charset="0"/>
              </a:rPr>
              <a:t>Configure Backend Dependencies: </a:t>
            </a:r>
            <a:r>
              <a:rPr lang="en-US" sz="2800" dirty="0">
                <a:latin typeface="Arial" panose="020B0604020202020204" pitchFamily="34" charset="0"/>
                <a:cs typeface="Arial" panose="020B0604020202020204" pitchFamily="34" charset="0"/>
              </a:rPr>
              <a:t>Connect to the EC2 instance and install necessary backend dependencies.</a:t>
            </a:r>
          </a:p>
          <a:p>
            <a:endParaRPr lang="en-US" sz="2800" dirty="0">
              <a:latin typeface="Arial" panose="020B0604020202020204" pitchFamily="34" charset="0"/>
              <a:cs typeface="Arial" panose="020B0604020202020204" pitchFamily="34" charset="0"/>
            </a:endParaRPr>
          </a:p>
          <a:p>
            <a:r>
              <a:rPr lang="en-US" sz="2800" b="1" dirty="0">
                <a:latin typeface="Arial" panose="020B0604020202020204" pitchFamily="34" charset="0"/>
                <a:cs typeface="Arial" panose="020B0604020202020204" pitchFamily="34" charset="0"/>
              </a:rPr>
              <a:t>Database Setup: </a:t>
            </a:r>
            <a:r>
              <a:rPr lang="en-US" sz="2800" dirty="0">
                <a:latin typeface="Arial" panose="020B0604020202020204" pitchFamily="34" charset="0"/>
                <a:cs typeface="Arial" panose="020B0604020202020204" pitchFamily="34" charset="0"/>
              </a:rPr>
              <a:t>Set up your database on AWS. This could be Amazon RDS for relational databases or Amazon </a:t>
            </a:r>
            <a:r>
              <a:rPr lang="en-US" sz="2800" dirty="0" err="1">
                <a:latin typeface="Arial" panose="020B0604020202020204" pitchFamily="34" charset="0"/>
                <a:cs typeface="Arial" panose="020B0604020202020204" pitchFamily="34" charset="0"/>
              </a:rPr>
              <a:t>DocumentDB</a:t>
            </a:r>
            <a:r>
              <a:rPr lang="en-US" sz="2800" dirty="0">
                <a:latin typeface="Arial" panose="020B0604020202020204" pitchFamily="34" charset="0"/>
                <a:cs typeface="Arial" panose="020B0604020202020204" pitchFamily="34" charset="0"/>
              </a:rPr>
              <a:t> for </a:t>
            </a:r>
            <a:r>
              <a:rPr lang="en-US" sz="2800" dirty="0" err="1">
                <a:latin typeface="Arial" panose="020B0604020202020204" pitchFamily="34" charset="0"/>
                <a:cs typeface="Arial" panose="020B0604020202020204" pitchFamily="34" charset="0"/>
              </a:rPr>
              <a:t>MongoDB</a:t>
            </a:r>
            <a:r>
              <a:rPr lang="en-US" sz="2800" dirty="0">
                <a:latin typeface="Arial" panose="020B0604020202020204" pitchFamily="34" charset="0"/>
                <a:cs typeface="Arial" panose="020B0604020202020204" pitchFamily="34" charset="0"/>
              </a:rPr>
              <a:t>-compatible databases.</a:t>
            </a:r>
          </a:p>
          <a:p>
            <a:endParaRPr lang="en-US" sz="2800" dirty="0">
              <a:latin typeface="Arial" panose="020B0604020202020204" pitchFamily="34" charset="0"/>
              <a:cs typeface="Arial" panose="020B0604020202020204" pitchFamily="34" charset="0"/>
            </a:endParaRPr>
          </a:p>
          <a:p>
            <a:r>
              <a:rPr lang="en-US" sz="2800" b="1" dirty="0">
                <a:latin typeface="Arial" panose="020B0604020202020204" pitchFamily="34" charset="0"/>
                <a:cs typeface="Arial" panose="020B0604020202020204" pitchFamily="34" charset="0"/>
              </a:rPr>
              <a:t>Whitelist API Ports: </a:t>
            </a:r>
            <a:r>
              <a:rPr lang="en-US" sz="2800" dirty="0">
                <a:latin typeface="Arial" panose="020B0604020202020204" pitchFamily="34" charset="0"/>
                <a:cs typeface="Arial" panose="020B0604020202020204" pitchFamily="34" charset="0"/>
              </a:rPr>
              <a:t>Configure security groups to whitelist API ports (e.g., 80 for HTTP, 443 for HTTPS). Ensure that only necessary ports are open.</a:t>
            </a:r>
          </a:p>
          <a:p>
            <a:endParaRPr lang="en-US" sz="2800" dirty="0">
              <a:latin typeface="Arial" panose="020B0604020202020204" pitchFamily="34" charset="0"/>
              <a:cs typeface="Arial" panose="020B0604020202020204" pitchFamily="34" charset="0"/>
            </a:endParaRPr>
          </a:p>
          <a:p>
            <a:r>
              <a:rPr lang="en-US" sz="2800" b="1" dirty="0">
                <a:solidFill>
                  <a:srgbClr val="0F0F0F"/>
                </a:solidFill>
                <a:latin typeface="Arial" panose="020B0604020202020204" pitchFamily="34" charset="0"/>
                <a:cs typeface="Arial" panose="020B0604020202020204" pitchFamily="34" charset="0"/>
              </a:rPr>
              <a:t>Deployment:</a:t>
            </a:r>
            <a:r>
              <a:rPr lang="en-US" sz="2800" dirty="0">
                <a:solidFill>
                  <a:srgbClr val="0F0F0F"/>
                </a:solidFill>
                <a:latin typeface="Arial" panose="020B0604020202020204" pitchFamily="34" charset="0"/>
                <a:cs typeface="Arial" panose="020B0604020202020204" pitchFamily="34" charset="0"/>
              </a:rPr>
              <a:t> Deploy the application to the production environment. This might involve copying files, configuring the web server, or using deployment tools.</a:t>
            </a:r>
          </a:p>
        </p:txBody>
      </p:sp>
    </p:spTree>
    <p:extLst>
      <p:ext uri="{BB962C8B-B14F-4D97-AF65-F5344CB8AC3E}">
        <p14:creationId xmlns:p14="http://schemas.microsoft.com/office/powerpoint/2010/main" val="3236327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1040" y="5954136"/>
            <a:ext cx="350520" cy="747826"/>
            <a:chOff x="0" y="0"/>
            <a:chExt cx="467360" cy="997101"/>
          </a:xfrm>
        </p:grpSpPr>
        <p:sp>
          <p:nvSpPr>
            <p:cNvPr id="3" name="Freeform 3"/>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C88C32"/>
            </a:solidFill>
          </p:spPr>
          <p:txBody>
            <a:bodyPr/>
            <a:lstStyle/>
            <a:p>
              <a:endParaRPr lang="en-IN"/>
            </a:p>
          </p:txBody>
        </p:sp>
      </p:grpSp>
      <p:sp>
        <p:nvSpPr>
          <p:cNvPr id="4" name="AutoShape 4"/>
          <p:cNvSpPr/>
          <p:nvPr/>
        </p:nvSpPr>
        <p:spPr>
          <a:xfrm rot="5361212">
            <a:off x="-409315" y="7489977"/>
            <a:ext cx="2251229" cy="0"/>
          </a:xfrm>
          <a:prstGeom prst="line">
            <a:avLst/>
          </a:prstGeom>
          <a:ln w="9525" cap="rnd">
            <a:solidFill>
              <a:srgbClr val="C88C32"/>
            </a:solidFill>
            <a:prstDash val="solid"/>
            <a:headEnd type="none" w="sm" len="sm"/>
            <a:tailEnd type="none" w="sm" len="sm"/>
          </a:ln>
        </p:spPr>
        <p:txBody>
          <a:bodyPr/>
          <a:lstStyle/>
          <a:p>
            <a:endParaRPr lang="en-IN"/>
          </a:p>
        </p:txBody>
      </p:sp>
      <p:sp>
        <p:nvSpPr>
          <p:cNvPr id="5" name="AutoShape 5"/>
          <p:cNvSpPr/>
          <p:nvPr/>
        </p:nvSpPr>
        <p:spPr>
          <a:xfrm rot="5378808">
            <a:off x="-1343980" y="2911321"/>
            <a:ext cx="4120560" cy="0"/>
          </a:xfrm>
          <a:prstGeom prst="line">
            <a:avLst/>
          </a:prstGeom>
          <a:ln w="9525" cap="rnd">
            <a:solidFill>
              <a:srgbClr val="223669"/>
            </a:solidFill>
            <a:prstDash val="solid"/>
            <a:headEnd type="none" w="sm" len="sm"/>
            <a:tailEnd type="none" w="sm" len="sm"/>
          </a:ln>
        </p:spPr>
        <p:txBody>
          <a:bodyPr/>
          <a:lstStyle/>
          <a:p>
            <a:endParaRPr lang="en-IN"/>
          </a:p>
        </p:txBody>
      </p:sp>
      <p:grpSp>
        <p:nvGrpSpPr>
          <p:cNvPr id="6" name="Group 6"/>
          <p:cNvGrpSpPr/>
          <p:nvPr/>
        </p:nvGrpSpPr>
        <p:grpSpPr>
          <a:xfrm>
            <a:off x="541040" y="451934"/>
            <a:ext cx="350520" cy="747826"/>
            <a:chOff x="0" y="0"/>
            <a:chExt cx="467360" cy="997101"/>
          </a:xfrm>
        </p:grpSpPr>
        <p:sp>
          <p:nvSpPr>
            <p:cNvPr id="7" name="Freeform 7"/>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223669"/>
            </a:solidFill>
          </p:spPr>
          <p:txBody>
            <a:bodyPr/>
            <a:lstStyle/>
            <a:p>
              <a:endParaRPr lang="en-IN"/>
            </a:p>
          </p:txBody>
        </p:sp>
      </p:grpSp>
      <p:sp>
        <p:nvSpPr>
          <p:cNvPr id="9" name="TextBox 9"/>
          <p:cNvSpPr txBox="1"/>
          <p:nvPr/>
        </p:nvSpPr>
        <p:spPr>
          <a:xfrm>
            <a:off x="1345660" y="711500"/>
            <a:ext cx="6350540" cy="551433"/>
          </a:xfrm>
          <a:prstGeom prst="rect">
            <a:avLst/>
          </a:prstGeom>
        </p:spPr>
        <p:txBody>
          <a:bodyPr wrap="square" lIns="0" tIns="0" rIns="0" bIns="0" rtlCol="0" anchor="t">
            <a:spAutoFit/>
          </a:bodyPr>
          <a:lstStyle/>
          <a:p>
            <a:pPr algn="l">
              <a:lnSpc>
                <a:spcPts val="4320"/>
              </a:lnSpc>
            </a:pPr>
            <a:r>
              <a:rPr lang="en-US" sz="4000" b="1" dirty="0">
                <a:solidFill>
                  <a:srgbClr val="C88C32"/>
                </a:solidFill>
                <a:latin typeface="EB Garamond Bold"/>
              </a:rPr>
              <a:t>Summary of your task</a:t>
            </a:r>
          </a:p>
        </p:txBody>
      </p:sp>
      <p:sp>
        <p:nvSpPr>
          <p:cNvPr id="11" name="TextBox 11"/>
          <p:cNvSpPr txBox="1"/>
          <p:nvPr/>
        </p:nvSpPr>
        <p:spPr>
          <a:xfrm>
            <a:off x="1828800" y="2152212"/>
            <a:ext cx="15544800" cy="6032421"/>
          </a:xfrm>
          <a:prstGeom prst="rect">
            <a:avLst/>
          </a:prstGeom>
        </p:spPr>
        <p:txBody>
          <a:bodyPr wrap="square" lIns="0" tIns="0" rIns="0" bIns="0" rtlCol="0" anchor="t">
            <a:spAutoFit/>
          </a:bodyPr>
          <a:lstStyle/>
          <a:p>
            <a:r>
              <a:rPr lang="en-US" sz="2800" dirty="0">
                <a:latin typeface="Arial" panose="020B0604020202020204" pitchFamily="34" charset="0"/>
                <a:cs typeface="Arial" panose="020B0604020202020204" pitchFamily="34" charset="0"/>
              </a:rPr>
              <a:t>The website hosting process involves selecting a domain, choosing a hosting provider like AWS, and configuring a secure environment. The backend is set up on AWS by creating an account, establishing computing resources, and configuring a database with security measures. Data migration, if needed, ensures a seamless transition.</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 The application is developed, encompassing backend logic and frontend components. API endpoints are configured in the frontend to connect with the hosted backend, and sensitive information is managed through environment variables.</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Thorough testing, including unit, integration, user acceptance, performance, and security testing, ensures the system's reliability. Deployment to the production environment follows, with monitoring tools implemented for ongoing performance and security tracking.</a:t>
            </a:r>
          </a:p>
          <a:p>
            <a:r>
              <a:rPr lang="en-US" sz="2800" dirty="0">
                <a:latin typeface="Arial" panose="020B0604020202020204" pitchFamily="34" charset="0"/>
                <a:cs typeface="Arial" panose="020B0604020202020204" pitchFamily="34" charset="0"/>
              </a:rPr>
              <a:t>Regular updates and maintenance contribute to a secure and accessible website, providing a comprehensive solution for a job search application accessible from anywhere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400" y="-25400"/>
            <a:ext cx="18288002" cy="10287002"/>
          </a:xfrm>
          <a:custGeom>
            <a:avLst/>
            <a:gdLst/>
            <a:ahLst/>
            <a:cxnLst/>
            <a:rect l="l" t="t" r="r" b="b"/>
            <a:pathLst>
              <a:path w="18288002" h="10287002">
                <a:moveTo>
                  <a:pt x="0" y="0"/>
                </a:moveTo>
                <a:lnTo>
                  <a:pt x="18288002" y="0"/>
                </a:lnTo>
                <a:lnTo>
                  <a:pt x="18288002" y="10287002"/>
                </a:lnTo>
                <a:lnTo>
                  <a:pt x="0" y="10287002"/>
                </a:lnTo>
                <a:lnTo>
                  <a:pt x="0" y="0"/>
                </a:lnTo>
                <a:close/>
              </a:path>
            </a:pathLst>
          </a:custGeom>
          <a:blipFill>
            <a:blip r:embed="rId3"/>
            <a:stretch>
              <a:fillRect t="-10318" r="-1780" b="-10334"/>
            </a:stretch>
          </a:blipFill>
        </p:spPr>
        <p:txBody>
          <a:bodyPr/>
          <a:lstStyle/>
          <a:p>
            <a:endParaRPr lang="en-IN"/>
          </a:p>
        </p:txBody>
      </p:sp>
      <p:sp>
        <p:nvSpPr>
          <p:cNvPr id="3" name="Freeform 3"/>
          <p:cNvSpPr/>
          <p:nvPr/>
        </p:nvSpPr>
        <p:spPr>
          <a:xfrm>
            <a:off x="288098" y="90"/>
            <a:ext cx="18287980" cy="10286988"/>
          </a:xfrm>
          <a:custGeom>
            <a:avLst/>
            <a:gdLst/>
            <a:ahLst/>
            <a:cxnLst/>
            <a:rect l="l" t="t" r="r" b="b"/>
            <a:pathLst>
              <a:path w="18287980" h="10286988">
                <a:moveTo>
                  <a:pt x="0" y="0"/>
                </a:moveTo>
                <a:lnTo>
                  <a:pt x="18287980" y="0"/>
                </a:lnTo>
                <a:lnTo>
                  <a:pt x="18287980" y="10286988"/>
                </a:lnTo>
                <a:lnTo>
                  <a:pt x="0" y="10286988"/>
                </a:lnTo>
                <a:lnTo>
                  <a:pt x="0" y="0"/>
                </a:lnTo>
                <a:close/>
              </a:path>
            </a:pathLst>
          </a:custGeom>
          <a:blipFill>
            <a:blip r:embed="rId4"/>
            <a:stretch>
              <a:fillRect r="-17"/>
            </a:stretch>
          </a:blipFill>
        </p:spPr>
        <p:txBody>
          <a:bodyPr/>
          <a:lstStyle/>
          <a:p>
            <a:endParaRPr lang="en-IN" dirty="0"/>
          </a:p>
          <a:p>
            <a:endParaRPr lang="en-IN" dirty="0"/>
          </a:p>
          <a:p>
            <a:endParaRPr lang="en-IN" dirty="0"/>
          </a:p>
          <a:p>
            <a:endParaRPr lang="en-IN" dirty="0"/>
          </a:p>
        </p:txBody>
      </p:sp>
      <p:grpSp>
        <p:nvGrpSpPr>
          <p:cNvPr id="4" name="Group 4"/>
          <p:cNvGrpSpPr/>
          <p:nvPr/>
        </p:nvGrpSpPr>
        <p:grpSpPr>
          <a:xfrm>
            <a:off x="4480990" y="2815770"/>
            <a:ext cx="9623142" cy="153340"/>
            <a:chOff x="0" y="0"/>
            <a:chExt cx="12830856" cy="204453"/>
          </a:xfrm>
        </p:grpSpPr>
        <p:sp>
          <p:nvSpPr>
            <p:cNvPr id="5" name="Freeform 5"/>
            <p:cNvSpPr/>
            <p:nvPr/>
          </p:nvSpPr>
          <p:spPr>
            <a:xfrm>
              <a:off x="0" y="0"/>
              <a:ext cx="12830810" cy="204470"/>
            </a:xfrm>
            <a:custGeom>
              <a:avLst/>
              <a:gdLst/>
              <a:ahLst/>
              <a:cxnLst/>
              <a:rect l="l" t="t" r="r" b="b"/>
              <a:pathLst>
                <a:path w="12830810" h="204470">
                  <a:moveTo>
                    <a:pt x="0" y="0"/>
                  </a:moveTo>
                  <a:lnTo>
                    <a:pt x="12830810" y="0"/>
                  </a:lnTo>
                  <a:lnTo>
                    <a:pt x="12830810" y="204470"/>
                  </a:lnTo>
                  <a:lnTo>
                    <a:pt x="0" y="204470"/>
                  </a:lnTo>
                  <a:close/>
                </a:path>
              </a:pathLst>
            </a:custGeom>
            <a:solidFill>
              <a:srgbClr val="F0C8CE"/>
            </a:solidFill>
          </p:spPr>
          <p:txBody>
            <a:bodyPr/>
            <a:lstStyle/>
            <a:p>
              <a:endParaRPr lang="en-IN"/>
            </a:p>
          </p:txBody>
        </p:sp>
      </p:grpSp>
      <p:sp>
        <p:nvSpPr>
          <p:cNvPr id="6" name="Freeform 6"/>
          <p:cNvSpPr/>
          <p:nvPr/>
        </p:nvSpPr>
        <p:spPr>
          <a:xfrm>
            <a:off x="5385670" y="3570514"/>
            <a:ext cx="2362200" cy="2362200"/>
          </a:xfrm>
          <a:custGeom>
            <a:avLst/>
            <a:gdLst/>
            <a:ahLst/>
            <a:cxnLst/>
            <a:rect l="l" t="t" r="r" b="b"/>
            <a:pathLst>
              <a:path w="2362200" h="2362200">
                <a:moveTo>
                  <a:pt x="0" y="0"/>
                </a:moveTo>
                <a:lnTo>
                  <a:pt x="2362200" y="0"/>
                </a:lnTo>
                <a:lnTo>
                  <a:pt x="2362200" y="2362200"/>
                </a:lnTo>
                <a:lnTo>
                  <a:pt x="0" y="2362200"/>
                </a:lnTo>
                <a:lnTo>
                  <a:pt x="0" y="0"/>
                </a:lnTo>
                <a:close/>
              </a:path>
            </a:pathLst>
          </a:custGeom>
          <a:blipFill>
            <a:blip r:embed="rId5"/>
            <a:stretch>
              <a:fillRect/>
            </a:stretch>
          </a:blipFill>
        </p:spPr>
        <p:txBody>
          <a:bodyPr/>
          <a:lstStyle/>
          <a:p>
            <a:endParaRPr lang="en-IN"/>
          </a:p>
        </p:txBody>
      </p:sp>
      <p:grpSp>
        <p:nvGrpSpPr>
          <p:cNvPr id="7" name="Group 7"/>
          <p:cNvGrpSpPr/>
          <p:nvPr/>
        </p:nvGrpSpPr>
        <p:grpSpPr>
          <a:xfrm>
            <a:off x="4466646" y="1226916"/>
            <a:ext cx="9637486" cy="1588854"/>
            <a:chOff x="0" y="0"/>
            <a:chExt cx="12849981" cy="2118472"/>
          </a:xfrm>
        </p:grpSpPr>
        <p:sp>
          <p:nvSpPr>
            <p:cNvPr id="8" name="Freeform 8"/>
            <p:cNvSpPr/>
            <p:nvPr/>
          </p:nvSpPr>
          <p:spPr>
            <a:xfrm>
              <a:off x="0" y="0"/>
              <a:ext cx="12849987" cy="2118487"/>
            </a:xfrm>
            <a:custGeom>
              <a:avLst/>
              <a:gdLst/>
              <a:ahLst/>
              <a:cxnLst/>
              <a:rect l="l" t="t" r="r" b="b"/>
              <a:pathLst>
                <a:path w="12849987" h="2118487">
                  <a:moveTo>
                    <a:pt x="0" y="0"/>
                  </a:moveTo>
                  <a:lnTo>
                    <a:pt x="12849987" y="0"/>
                  </a:lnTo>
                  <a:lnTo>
                    <a:pt x="12849987" y="2118487"/>
                  </a:lnTo>
                  <a:lnTo>
                    <a:pt x="0" y="2118487"/>
                  </a:lnTo>
                  <a:close/>
                </a:path>
              </a:pathLst>
            </a:custGeom>
            <a:solidFill>
              <a:srgbClr val="223669"/>
            </a:solidFill>
          </p:spPr>
          <p:txBody>
            <a:bodyPr/>
            <a:lstStyle/>
            <a:p>
              <a:endParaRPr lang="en-IN"/>
            </a:p>
          </p:txBody>
        </p:sp>
      </p:grpSp>
      <p:sp>
        <p:nvSpPr>
          <p:cNvPr id="9" name="TextBox 9"/>
          <p:cNvSpPr txBox="1"/>
          <p:nvPr/>
        </p:nvSpPr>
        <p:spPr>
          <a:xfrm>
            <a:off x="5359857" y="1640803"/>
            <a:ext cx="7851062" cy="816651"/>
          </a:xfrm>
          <a:prstGeom prst="rect">
            <a:avLst/>
          </a:prstGeom>
        </p:spPr>
        <p:txBody>
          <a:bodyPr lIns="0" tIns="0" rIns="0" bIns="0" rtlCol="0" anchor="t">
            <a:spAutoFit/>
          </a:bodyPr>
          <a:lstStyle/>
          <a:p>
            <a:pPr algn="ctr">
              <a:lnSpc>
                <a:spcPts val="4320"/>
              </a:lnSpc>
            </a:pPr>
            <a:r>
              <a:rPr lang="en-US" sz="3600">
                <a:solidFill>
                  <a:srgbClr val="FFFFFF"/>
                </a:solidFill>
                <a:latin typeface="Public Sans Bold Italics"/>
              </a:rPr>
              <a:t>Submission Github</a:t>
            </a:r>
          </a:p>
        </p:txBody>
      </p:sp>
      <p:sp>
        <p:nvSpPr>
          <p:cNvPr id="10" name="TextBox 10"/>
          <p:cNvSpPr txBox="1"/>
          <p:nvPr/>
        </p:nvSpPr>
        <p:spPr>
          <a:xfrm>
            <a:off x="7924800" y="4246067"/>
            <a:ext cx="6360315" cy="409536"/>
          </a:xfrm>
          <a:prstGeom prst="rect">
            <a:avLst/>
          </a:prstGeom>
        </p:spPr>
        <p:txBody>
          <a:bodyPr wrap="square" lIns="0" tIns="0" rIns="0" bIns="0" rtlCol="0" anchor="t">
            <a:spAutoFit/>
          </a:bodyPr>
          <a:lstStyle/>
          <a:p>
            <a:pPr algn="ctr">
              <a:lnSpc>
                <a:spcPts val="3359"/>
              </a:lnSpc>
            </a:pPr>
            <a:endParaRPr lang="en-US" sz="2799" dirty="0">
              <a:solidFill>
                <a:srgbClr val="BD8738"/>
              </a:solidFill>
              <a:latin typeface="Public Sans Bold Italics"/>
            </a:endParaRPr>
          </a:p>
        </p:txBody>
      </p:sp>
      <p:sp>
        <p:nvSpPr>
          <p:cNvPr id="12" name="TextBox 11">
            <a:extLst>
              <a:ext uri="{FF2B5EF4-FFF2-40B4-BE49-F238E27FC236}">
                <a16:creationId xmlns:a16="http://schemas.microsoft.com/office/drawing/2014/main" id="{C96DA423-FCB7-2A58-E611-1F7382844201}"/>
              </a:ext>
            </a:extLst>
          </p:cNvPr>
          <p:cNvSpPr txBox="1"/>
          <p:nvPr/>
        </p:nvSpPr>
        <p:spPr>
          <a:xfrm>
            <a:off x="9281786" y="3570513"/>
            <a:ext cx="3319398" cy="1200329"/>
          </a:xfrm>
          <a:prstGeom prst="rect">
            <a:avLst/>
          </a:prstGeom>
          <a:noFill/>
        </p:spPr>
        <p:txBody>
          <a:bodyPr wrap="square" rtlCol="0">
            <a:spAutoFit/>
          </a:bodyPr>
          <a:lstStyle/>
          <a:p>
            <a:r>
              <a:rPr lang="en-IN" sz="2400" dirty="0">
                <a:hlinkClick r:id="rId6"/>
              </a:rPr>
              <a:t>https://github.com/subha-03/Jobsearch-App/tree/main/TASK5</a:t>
            </a:r>
            <a:endParaRPr lang="en-IN"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r="-17"/>
            </a:stretch>
          </a:blipFill>
        </p:spPr>
        <p:txBody>
          <a:bodyPr/>
          <a:lstStyle/>
          <a:p>
            <a:endParaRPr lang="en-IN"/>
          </a:p>
        </p:txBody>
      </p:sp>
      <p:sp>
        <p:nvSpPr>
          <p:cNvPr id="3" name="Freeform 3"/>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r="-17"/>
            </a:stretch>
          </a:blipFill>
        </p:spPr>
        <p:txBody>
          <a:bodyPr/>
          <a:lstStyle/>
          <a:p>
            <a:endParaRPr lang="en-IN"/>
          </a:p>
        </p:txBody>
      </p:sp>
      <p:sp>
        <p:nvSpPr>
          <p:cNvPr id="4" name="Freeform 4"/>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5"/>
            <a:stretch>
              <a:fillRect r="-17"/>
            </a:stretch>
          </a:blipFill>
        </p:spPr>
        <p:txBody>
          <a:bodyPr/>
          <a:lstStyle/>
          <a:p>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553</Words>
  <Application>Microsoft Office PowerPoint</Application>
  <PresentationFormat>Custom</PresentationFormat>
  <Paragraphs>66</Paragraphs>
  <Slides>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EB Garamond Bold</vt:lpstr>
      <vt:lpstr>Public Sans Bold</vt:lpstr>
      <vt:lpstr>Public Sans Bold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SUBHA SRI</cp:lastModifiedBy>
  <cp:revision>1</cp:revision>
  <dcterms:modified xsi:type="dcterms:W3CDTF">2023-11-23T13:32:33Z</dcterms:modified>
</cp:coreProperties>
</file>